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8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6" d="100"/>
          <a:sy n="66" d="100"/>
        </p:scale>
        <p:origin x="-14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B43B2-83A4-42BE-AB23-AB38E263ABA8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AF9DA9-BBC7-4650-9F94-9676E64189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973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2284" y="2348880"/>
            <a:ext cx="6484147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Звуковой анализ слова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731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259879"/>
            <a:ext cx="7859587" cy="769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Цветовые обозначения звуков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1994" y="1735391"/>
            <a:ext cx="29551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г</a:t>
            </a:r>
            <a:r>
              <a:rPr lang="ru-RU" sz="3600" dirty="0" smtClean="0">
                <a:solidFill>
                  <a:srgbClr val="FF0000"/>
                </a:solidFill>
              </a:rPr>
              <a:t>ласные звуки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67744" y="3089920"/>
            <a:ext cx="5362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 твердые согласные звуки 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06559" y="4662428"/>
            <a:ext cx="48851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00B050"/>
                </a:solidFill>
              </a:rPr>
              <a:t>м</a:t>
            </a:r>
            <a:r>
              <a:rPr lang="ru-RU" sz="3600" dirty="0" smtClean="0">
                <a:solidFill>
                  <a:srgbClr val="00B050"/>
                </a:solidFill>
              </a:rPr>
              <a:t>ягкие согласные звуки</a:t>
            </a: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8658" y="1531640"/>
            <a:ext cx="9144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17439" y="300205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17439" y="4526320"/>
            <a:ext cx="914400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40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75656" y="1340768"/>
            <a:ext cx="6480720" cy="37240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Обучение </a:t>
            </a: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звуковому анализу слова </a:t>
            </a:r>
            <a:endParaRPr lang="ru-RU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является </a:t>
            </a: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основной 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задачей </a:t>
            </a: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этапа </a:t>
            </a:r>
            <a:endParaRPr lang="ru-RU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подготовки </a:t>
            </a: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обучения 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грамоте</a:t>
            </a:r>
          </a:p>
          <a:p>
            <a:pPr algn="ctr"/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93640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332656"/>
            <a:ext cx="7555595" cy="769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Чем отличаются звук и буква?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2801" y="2492896"/>
            <a:ext cx="2592288" cy="206210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Звуки </a:t>
            </a:r>
          </a:p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мы слышим</a:t>
            </a:r>
          </a:p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и произносим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59499" y="2501032"/>
            <a:ext cx="2207656" cy="206210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Буквы </a:t>
            </a:r>
          </a:p>
          <a:p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ы видим </a:t>
            </a:r>
          </a:p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и </a:t>
            </a:r>
          </a:p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пишем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1800" y="1340768"/>
            <a:ext cx="3697231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Запомните!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9794" y="4941168"/>
            <a:ext cx="7924798" cy="10772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Правильно произносите звуки: </a:t>
            </a:r>
          </a:p>
          <a:p>
            <a:r>
              <a:rPr lang="ru-RU" sz="3200" dirty="0" smtClean="0"/>
              <a:t>произносим «Т», а не «Тэ»,  «М», а не «</a:t>
            </a:r>
            <a:r>
              <a:rPr lang="ru-RU" sz="3200" dirty="0" err="1" smtClean="0"/>
              <a:t>Мэ</a:t>
            </a:r>
            <a:r>
              <a:rPr lang="ru-RU" sz="3200" dirty="0" smtClean="0"/>
              <a:t>».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0292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74190"/>
            <a:ext cx="8493287" cy="769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русском языке звуки делятся на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3272" y="3501008"/>
            <a:ext cx="3582071" cy="1107996"/>
          </a:xfrm>
          <a:prstGeom prst="rect">
            <a:avLst/>
          </a:prstGeom>
        </p:spPr>
        <p:style>
          <a:lnRef idx="1">
            <a:schemeClr val="accent6"/>
          </a:lnRef>
          <a:fillRef idx="1001">
            <a:schemeClr val="lt1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ГЛАСНЫЕ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5234" y="3501008"/>
            <a:ext cx="4601581" cy="1107996"/>
          </a:xfrm>
          <a:prstGeom prst="rect">
            <a:avLst/>
          </a:prstGeom>
        </p:spPr>
        <p:style>
          <a:lnRef idx="1">
            <a:schemeClr val="accent6"/>
          </a:lnRef>
          <a:fillRef idx="1001">
            <a:schemeClr val="lt1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СОГЛАСНЫЕ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396722" y="1443631"/>
            <a:ext cx="1512168" cy="162532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908890" y="1443631"/>
            <a:ext cx="2031262" cy="162532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19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345838"/>
            <a:ext cx="3683316" cy="769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Гласные звуки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2402" y="1760593"/>
            <a:ext cx="864031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Детям мы объясняем, что гласные звуки можно петь голосом, 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воздух не встречает преграды.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3235" y="3283019"/>
            <a:ext cx="724839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Всего в русском языке 6 гласных звуков: А О У И Э Ы.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4653136"/>
            <a:ext cx="770178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Гласные звуки обозначаются на схеме красным цветом.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008316" y="4408707"/>
            <a:ext cx="9144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72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620688"/>
            <a:ext cx="4273414" cy="769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Согласные звуки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1700808"/>
            <a:ext cx="834549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Детям мы объясняем, что при произнесении </a:t>
            </a:r>
          </a:p>
          <a:p>
            <a:r>
              <a:rPr lang="ru-RU" sz="3200" b="1" dirty="0" smtClean="0"/>
              <a:t>согласного звука, воздух встречает на своем </a:t>
            </a:r>
          </a:p>
          <a:p>
            <a:r>
              <a:rPr lang="ru-RU" sz="3200" b="1" dirty="0" smtClean="0"/>
              <a:t>пути преграду: язычок, губки или зубки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212774" y="620687"/>
            <a:ext cx="4273414" cy="769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Согласные звуки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26" name="Picture 2" descr="http://isisperez.com/wp-content/uploads/2014/11/nicubunu_Mouth_with_tongu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67" y="4202724"/>
            <a:ext cx="3192227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clipartbest.com/cliparts/dT8/ojG/dT8ojGAjc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501007"/>
            <a:ext cx="3240360" cy="2829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164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2774" y="620687"/>
            <a:ext cx="4273414" cy="769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Согласные звуки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2677" y="3861048"/>
            <a:ext cx="4006803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solidFill>
                  <a:schemeClr val="tx1"/>
                </a:solidFill>
              </a:rPr>
              <a:t>Звонкие и глухие</a:t>
            </a:r>
            <a:endParaRPr lang="ru-RU" sz="4000" b="1" dirty="0">
              <a:ln w="11430"/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99331" y="3861048"/>
            <a:ext cx="4225772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solidFill>
                  <a:schemeClr val="tx1"/>
                </a:solidFill>
              </a:rPr>
              <a:t>Твердые и мягкие</a:t>
            </a:r>
            <a:endParaRPr lang="ru-RU" sz="4000" b="1" dirty="0">
              <a:ln w="11430"/>
              <a:solidFill>
                <a:schemeClr val="tx1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148064" y="2012617"/>
            <a:ext cx="1330799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H="1">
            <a:off x="2375756" y="1988840"/>
            <a:ext cx="936104" cy="14401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6840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60648"/>
            <a:ext cx="8548751" cy="769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Звонкие и глухие согласные звуки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158" y="1365812"/>
            <a:ext cx="90276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Чтобы определить звонкие и глухие согласные звуки, мы просим 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детей положить руку на горлышко, и произнести звук.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78137" y="4719851"/>
            <a:ext cx="2431820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Глухие согласные: 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К</a:t>
            </a:r>
            <a:r>
              <a:rPr lang="ru-RU" sz="2000" b="1" dirty="0">
                <a:solidFill>
                  <a:schemeClr val="tx1"/>
                </a:solidFill>
              </a:rPr>
              <a:t>, П, С, Т, Ф, Х, Ц, Ч, Ш, </a:t>
            </a:r>
            <a:r>
              <a:rPr lang="ru-RU" sz="2000" b="1" dirty="0" smtClean="0">
                <a:solidFill>
                  <a:schemeClr val="tx1"/>
                </a:solidFill>
              </a:rPr>
              <a:t>Щ.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3158" y="2492896"/>
            <a:ext cx="4056794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/>
              <a:t>При </a:t>
            </a:r>
            <a:r>
              <a:rPr lang="ru-RU" sz="2400" b="1" dirty="0" smtClean="0"/>
              <a:t>произнесении звонкого </a:t>
            </a:r>
            <a:r>
              <a:rPr lang="ru-RU" sz="2400" b="1" dirty="0"/>
              <a:t>звука, </a:t>
            </a:r>
            <a:r>
              <a:rPr lang="ru-RU" sz="2400" b="1" dirty="0" smtClean="0"/>
              <a:t>голосовые </a:t>
            </a:r>
            <a:r>
              <a:rPr lang="ru-RU" sz="2400" b="1" dirty="0"/>
              <a:t>связки </a:t>
            </a:r>
          </a:p>
          <a:p>
            <a:r>
              <a:rPr lang="ru-RU" sz="2400" b="1" dirty="0"/>
              <a:t>работают и ладошка почувствует дрожание </a:t>
            </a:r>
            <a:endParaRPr lang="ru-RU" sz="2400" b="1" dirty="0" smtClean="0"/>
          </a:p>
          <a:p>
            <a:r>
              <a:rPr lang="ru-RU" sz="2400" b="1" dirty="0" smtClean="0"/>
              <a:t>(«</a:t>
            </a:r>
            <a:r>
              <a:rPr lang="ru-RU" sz="2400" b="1" dirty="0"/>
              <a:t>Голос звенит»).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716014" y="2492896"/>
            <a:ext cx="4160153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/>
              <a:t>При произнесении глухого звука, голосовые связки не </a:t>
            </a:r>
            <a:r>
              <a:rPr lang="ru-RU" sz="2400" b="1" dirty="0" smtClean="0"/>
              <a:t>работают, ребенок </a:t>
            </a:r>
            <a:r>
              <a:rPr lang="ru-RU" sz="2400" b="1" dirty="0"/>
              <a:t>ничего не почувствует («Голос молчит»).</a:t>
            </a:r>
          </a:p>
        </p:txBody>
      </p:sp>
      <p:pic>
        <p:nvPicPr>
          <p:cNvPr id="2050" name="Picture 2" descr="http://demiart.ru/forum/uploads5/post-1054987-126298556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20" t="10940" r="43651" b="25303"/>
          <a:stretch/>
        </p:blipFill>
        <p:spPr bwMode="auto">
          <a:xfrm>
            <a:off x="2771800" y="4607138"/>
            <a:ext cx="720080" cy="1095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demiart.ru/forum/uploads5/post-1054987-1262985567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20" t="10940" r="43651" b="25303"/>
          <a:stretch/>
        </p:blipFill>
        <p:spPr bwMode="auto">
          <a:xfrm>
            <a:off x="7723519" y="4747036"/>
            <a:ext cx="699843" cy="106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83158" y="4686656"/>
            <a:ext cx="2544626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/>
              <a:t>Звонкие согласные</a:t>
            </a:r>
            <a:r>
              <a:rPr lang="ru-RU" sz="2000" b="1" dirty="0"/>
              <a:t>: Б, В, Г, Д, Ж, З, Й, Л, М, Н, Р. 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7524328" y="4747036"/>
            <a:ext cx="1152128" cy="10647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7524328" y="4747036"/>
            <a:ext cx="1152128" cy="95528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476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1569"/>
            <a:ext cx="8852103" cy="769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Мягкие и твердые согласные звуки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2954" y="1340768"/>
            <a:ext cx="702762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Твердость и мягкость звуков определяется на слух.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588224" y="5733256"/>
            <a:ext cx="914400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346580" y="558924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596769" y="2373084"/>
            <a:ext cx="4434846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B050"/>
                </a:solidFill>
              </a:rPr>
              <a:t>Мягкие звуки произносятся </a:t>
            </a:r>
            <a:r>
              <a:rPr lang="ru-RU" sz="2400" b="1" dirty="0" smtClean="0">
                <a:solidFill>
                  <a:srgbClr val="00B050"/>
                </a:solidFill>
              </a:rPr>
              <a:t>нежно. Например: </a:t>
            </a:r>
            <a:r>
              <a:rPr lang="ru-RU" sz="2400" b="1" dirty="0" err="1" smtClean="0">
                <a:solidFill>
                  <a:srgbClr val="00B050"/>
                </a:solidFill>
              </a:rPr>
              <a:t>Ть</a:t>
            </a:r>
            <a:r>
              <a:rPr lang="ru-RU" sz="2400" b="1" dirty="0" smtClean="0">
                <a:solidFill>
                  <a:srgbClr val="00B050"/>
                </a:solidFill>
              </a:rPr>
              <a:t>, </a:t>
            </a:r>
            <a:r>
              <a:rPr lang="ru-RU" sz="2400" b="1" dirty="0" err="1" smtClean="0">
                <a:solidFill>
                  <a:srgbClr val="00B050"/>
                </a:solidFill>
              </a:rPr>
              <a:t>Пь</a:t>
            </a:r>
            <a:r>
              <a:rPr lang="ru-RU" sz="2400" b="1" dirty="0" smtClean="0">
                <a:solidFill>
                  <a:srgbClr val="00B050"/>
                </a:solidFill>
              </a:rPr>
              <a:t>, </a:t>
            </a:r>
            <a:r>
              <a:rPr lang="ru-RU" sz="2400" b="1" dirty="0" err="1" smtClean="0">
                <a:solidFill>
                  <a:srgbClr val="00B050"/>
                </a:solidFill>
              </a:rPr>
              <a:t>Мь</a:t>
            </a:r>
            <a:r>
              <a:rPr lang="ru-RU" sz="2400" b="1" dirty="0" smtClean="0">
                <a:solidFill>
                  <a:srgbClr val="00B050"/>
                </a:solidFill>
              </a:rPr>
              <a:t>, </a:t>
            </a:r>
            <a:r>
              <a:rPr lang="ru-RU" sz="2400" b="1" dirty="0" err="1" smtClean="0">
                <a:solidFill>
                  <a:srgbClr val="00B050"/>
                </a:solidFill>
              </a:rPr>
              <a:t>Сь</a:t>
            </a:r>
            <a:r>
              <a:rPr lang="ru-RU" sz="2400" b="1" dirty="0" smtClean="0">
                <a:solidFill>
                  <a:srgbClr val="00B050"/>
                </a:solidFill>
              </a:rPr>
              <a:t>.</a:t>
            </a:r>
            <a:r>
              <a:rPr lang="ru-RU" sz="2400" b="1" dirty="0">
                <a:solidFill>
                  <a:srgbClr val="00B050"/>
                </a:solidFill>
              </a:rPr>
              <a:t> </a:t>
            </a:r>
            <a:endParaRPr lang="ru-RU" sz="2400" b="1" dirty="0" smtClean="0">
              <a:solidFill>
                <a:srgbClr val="00B050"/>
              </a:solidFill>
            </a:endParaRPr>
          </a:p>
          <a:p>
            <a:r>
              <a:rPr lang="ru-RU" sz="2400" b="1" dirty="0" smtClean="0">
                <a:solidFill>
                  <a:srgbClr val="00B050"/>
                </a:solidFill>
              </a:rPr>
              <a:t>Всегда </a:t>
            </a:r>
            <a:r>
              <a:rPr lang="ru-RU" sz="2400" b="1" dirty="0">
                <a:solidFill>
                  <a:srgbClr val="00B050"/>
                </a:solidFill>
              </a:rPr>
              <a:t>мягкие согласные: Й, Ч, Щ</a:t>
            </a:r>
            <a:r>
              <a:rPr lang="ru-RU" sz="2400" b="1" dirty="0" smtClean="0">
                <a:solidFill>
                  <a:srgbClr val="00B050"/>
                </a:solidFill>
              </a:rPr>
              <a:t>.</a:t>
            </a:r>
          </a:p>
          <a:p>
            <a:r>
              <a:rPr lang="ru-RU" sz="2400" b="1" dirty="0" smtClean="0">
                <a:solidFill>
                  <a:srgbClr val="00B050"/>
                </a:solidFill>
              </a:rPr>
              <a:t>На схеме мягкий согласный,</a:t>
            </a:r>
          </a:p>
          <a:p>
            <a:r>
              <a:rPr lang="ru-RU" sz="2400" b="1" dirty="0">
                <a:solidFill>
                  <a:srgbClr val="00B050"/>
                </a:solidFill>
              </a:rPr>
              <a:t>о</a:t>
            </a:r>
            <a:r>
              <a:rPr lang="ru-RU" sz="2400" b="1" dirty="0" smtClean="0">
                <a:solidFill>
                  <a:srgbClr val="00B050"/>
                </a:solidFill>
              </a:rPr>
              <a:t>бозначается зеленым цветом.</a:t>
            </a:r>
            <a:endParaRPr lang="ru-RU" sz="2400" b="1" dirty="0">
              <a:solidFill>
                <a:srgbClr val="00B050"/>
              </a:solidFill>
            </a:endParaRPr>
          </a:p>
          <a:p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03237" y="2373084"/>
            <a:ext cx="4115486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Твердые звуки произносятся 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твердо. Например: Т, П, М, С.</a:t>
            </a:r>
          </a:p>
          <a:p>
            <a:endParaRPr lang="ru-RU" sz="2400" b="1" dirty="0" smtClean="0">
              <a:solidFill>
                <a:srgbClr val="0070C0"/>
              </a:solidFill>
            </a:endParaRPr>
          </a:p>
          <a:p>
            <a:r>
              <a:rPr lang="ru-RU" sz="2400" b="1" dirty="0" smtClean="0">
                <a:solidFill>
                  <a:srgbClr val="0070C0"/>
                </a:solidFill>
              </a:rPr>
              <a:t>Всегда твердые согласные: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Ж, Ш, Ц.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Твердый согласный звук,</a:t>
            </a:r>
          </a:p>
          <a:p>
            <a:r>
              <a:rPr lang="ru-RU" sz="2400" b="1" dirty="0">
                <a:solidFill>
                  <a:srgbClr val="0070C0"/>
                </a:solidFill>
              </a:rPr>
              <a:t>о</a:t>
            </a:r>
            <a:r>
              <a:rPr lang="ru-RU" sz="2400" b="1" dirty="0" smtClean="0">
                <a:solidFill>
                  <a:srgbClr val="0070C0"/>
                </a:solidFill>
              </a:rPr>
              <a:t>бозначается на схеме</a:t>
            </a:r>
          </a:p>
          <a:p>
            <a:r>
              <a:rPr lang="ru-RU" sz="2400" b="1" dirty="0">
                <a:solidFill>
                  <a:srgbClr val="0070C0"/>
                </a:solidFill>
              </a:rPr>
              <a:t>с</a:t>
            </a:r>
            <a:r>
              <a:rPr lang="ru-RU" sz="2400" b="1" dirty="0" smtClean="0">
                <a:solidFill>
                  <a:srgbClr val="0070C0"/>
                </a:solidFill>
              </a:rPr>
              <a:t>иним цветом.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37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399</TotalTime>
  <Words>343</Words>
  <Application>Microsoft Office PowerPoint</Application>
  <PresentationFormat>Экран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36</cp:revision>
  <dcterms:created xsi:type="dcterms:W3CDTF">2016-01-29T10:19:45Z</dcterms:created>
  <dcterms:modified xsi:type="dcterms:W3CDTF">2016-02-04T14:47:02Z</dcterms:modified>
</cp:coreProperties>
</file>